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  <p:sldMasterId id="2147483663" r:id="rId6"/>
    <p:sldMasterId id="2147483665" r:id="rId7"/>
    <p:sldMasterId id="214748366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y="6858000" cx="12192000"/>
  <p:notesSz cx="6858000" cy="9144000"/>
  <p:embeddedFontLst>
    <p:embeddedFont>
      <p:font typeface="Helvetica Neu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g2WsNgd9/j2mi8HgPqnlDWVnXp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-regular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2.xml"/><Relationship Id="rId33" Type="http://customschemas.google.com/relationships/presentationmetadata" Target="metadata"/><Relationship Id="rId10" Type="http://schemas.openxmlformats.org/officeDocument/2006/relationships/slide" Target="slides/slide1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d3367d1d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cd3367d1d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cd3367d1d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d3367d1de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cd3367d1de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cd3367d1de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d3367d1de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cd3367d1de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cd3367d1de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420d87e7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420d87e7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d420d87e7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420d87e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d420d87e7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d3367d1de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cd3367d1de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cd3367d1de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d3367d1de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cd3367d1de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cd3367d1de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3" name="Google Shape;13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3581400" y="617696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4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4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4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4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4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4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35"/>
          <p:cNvSpPr txBox="1"/>
          <p:nvPr>
            <p:ph idx="12" type="sldNum"/>
          </p:nvPr>
        </p:nvSpPr>
        <p:spPr>
          <a:xfrm>
            <a:off x="3581400" y="617696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9" name="Google Shape;19;p4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48"/>
          <p:cNvSpPr txBox="1"/>
          <p:nvPr>
            <p:ph idx="12" type="sldNum"/>
          </p:nvPr>
        </p:nvSpPr>
        <p:spPr>
          <a:xfrm>
            <a:off x="3581400" y="617696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4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4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3.xml"/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4.xml"/><Relationship Id="rId3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jpg"/><Relationship Id="rId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1"/>
          <p:cNvSpPr txBox="1"/>
          <p:nvPr/>
        </p:nvSpPr>
        <p:spPr>
          <a:xfrm>
            <a:off x="215899" y="175770"/>
            <a:ext cx="60579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Unidade 5 – Prevenção e Tratamento de Feridas Agudas e Crônicas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5.7 – Úlceras por Neuropatia Periférica</a:t>
            </a:r>
            <a:endParaRPr b="0" i="0" sz="12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0"/>
          <p:cNvSpPr txBox="1"/>
          <p:nvPr/>
        </p:nvSpPr>
        <p:spPr>
          <a:xfrm>
            <a:off x="215899" y="175770"/>
            <a:ext cx="60579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Unidade 5 – Prevenção e Tratamento de Feridas Agudas e Crônicas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5.7 – Úlceras por Neuropatia Periférica</a:t>
            </a:r>
            <a:endParaRPr b="0" i="0" sz="12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352" y="-100013"/>
            <a:ext cx="12193352" cy="604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232" y="5988929"/>
            <a:ext cx="10289536" cy="85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40" y="6287298"/>
            <a:ext cx="1299324" cy="35792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9"/>
          <p:cNvSpPr txBox="1"/>
          <p:nvPr/>
        </p:nvSpPr>
        <p:spPr>
          <a:xfrm>
            <a:off x="215899" y="175770"/>
            <a:ext cx="60579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Unidade 5 – Prevenção e Tratamento de Feridas Agudas e Crônicas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5.7 – Úlceras por Neuropatia Periférica</a:t>
            </a:r>
            <a:endParaRPr b="0" i="0" sz="12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hyperlink" Target="https://idf.or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hyperlink" Target="https://www.idf.org/e-library/guidelines/119-idf-clinical-practice-recommendations-on-diabetic-foot-2017.html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hyperlink" Target="http://www.scielo.br/pdf/reben/v71n6/pt_0034-7167-reben-71-06-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6762044" y="824089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cd3367d1de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7500" y="2252050"/>
            <a:ext cx="3525524" cy="391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cd3367d1de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1650" y="2252050"/>
            <a:ext cx="3583790" cy="39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cd3367d1de_0_52"/>
          <p:cNvSpPr txBox="1"/>
          <p:nvPr/>
        </p:nvSpPr>
        <p:spPr>
          <a:xfrm>
            <a:off x="2451650" y="1879000"/>
            <a:ext cx="287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Hiperqueratose Plantar</a:t>
            </a:r>
            <a:endParaRPr b="1" i="0" sz="1300" u="none" cap="none" strike="noStrike">
              <a:solidFill>
                <a:srgbClr val="274E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gcd3367d1de_0_52"/>
          <p:cNvSpPr txBox="1"/>
          <p:nvPr/>
        </p:nvSpPr>
        <p:spPr>
          <a:xfrm>
            <a:off x="7315201" y="1879000"/>
            <a:ext cx="321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Polineuropatia Diabética</a:t>
            </a:r>
            <a:endParaRPr b="1" i="0" sz="1300" u="none" cap="none" strike="noStrike">
              <a:solidFill>
                <a:srgbClr val="274E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gcd3367d1de_0_52"/>
          <p:cNvSpPr/>
          <p:nvPr/>
        </p:nvSpPr>
        <p:spPr>
          <a:xfrm>
            <a:off x="3547455" y="6417189"/>
            <a:ext cx="46719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Ivan Rogério Antunes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gcd3367d1de_0_52"/>
          <p:cNvSpPr txBox="1"/>
          <p:nvPr/>
        </p:nvSpPr>
        <p:spPr>
          <a:xfrm>
            <a:off x="628750" y="1278806"/>
            <a:ext cx="1043523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INTERVENÇÕES PARA A PREVENÇÃO DAS ÚLCERAS NEUROPÁTICAS</a:t>
            </a:r>
            <a:endParaRPr b="0" i="0" sz="20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gcd3367d1de_0_78"/>
          <p:cNvGrpSpPr/>
          <p:nvPr/>
        </p:nvGrpSpPr>
        <p:grpSpPr>
          <a:xfrm>
            <a:off x="1870363" y="2369974"/>
            <a:ext cx="8451273" cy="3849761"/>
            <a:chOff x="1640000" y="2369974"/>
            <a:chExt cx="8451273" cy="3849761"/>
          </a:xfrm>
        </p:grpSpPr>
        <p:pic>
          <p:nvPicPr>
            <p:cNvPr id="213" name="Google Shape;213;gcd3367d1de_0_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17134" y="2369974"/>
              <a:ext cx="4774139" cy="3849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gcd3367d1de_0_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40000" y="2369974"/>
              <a:ext cx="4774139" cy="38497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gcd3367d1de_0_78"/>
          <p:cNvSpPr txBox="1"/>
          <p:nvPr/>
        </p:nvSpPr>
        <p:spPr>
          <a:xfrm>
            <a:off x="2296655" y="2742404"/>
            <a:ext cx="7355346" cy="3277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utilização e a prescrição de calçado apropriado para a redistribuição da pressão plantar é condição indispensável, uma vez que a hiperpressão está associada ao pé insensível e se constitui na gênese das úlceras neuropáticas, ou seja, o pé apresenta pele seca, rachaduras e fissuras, as veias dorsais são dilatadas (</a:t>
            </a:r>
            <a:r>
              <a:rPr b="1" i="1" lang="pt-BR" sz="16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shunts</a:t>
            </a:r>
            <a:r>
              <a:rPr b="1" i="0" lang="pt-BR" sz="16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os pulsos são presentes e amplos, o pé é geralmente quente e pode apresentar hiperemia reativa.</a:t>
            </a:r>
            <a:endParaRPr b="1" i="0" sz="1600" u="none" cap="none" strike="noStrike">
              <a:solidFill>
                <a:srgbClr val="274E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gcd3367d1de_0_78"/>
          <p:cNvSpPr txBox="1"/>
          <p:nvPr/>
        </p:nvSpPr>
        <p:spPr>
          <a:xfrm>
            <a:off x="628750" y="1278806"/>
            <a:ext cx="1043523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INTERVENÇÕES PARA A PREVENÇÃO DAS ÚLCERAS NEUROPÁTICAS</a:t>
            </a:r>
            <a:endParaRPr b="0" i="0" sz="20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cd3367d1de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0333" y="1877181"/>
            <a:ext cx="1035013" cy="103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27279" y="2177591"/>
            <a:ext cx="11337442" cy="236906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630975" y="1269522"/>
            <a:ext cx="104352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IMPORTANTE! PREVENÇÃO!</a:t>
            </a:r>
            <a:endParaRPr b="0" i="0" sz="20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1583525" y="2547916"/>
            <a:ext cx="9024950" cy="16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É importante identificar os principais sinais pré-ulcerativos, como: fissuras,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bolhas, onicogrifose, calosidades, calo hemorrágico, onicomicose, hipercurvatura transversa da unha, onicocriptose, tínea interdigital e bolhas. As lesões pré-ulcerativas devem ser identificadas e tratadas precocemente para evitar complicações mais severas.</a:t>
            </a:r>
            <a:endParaRPr b="0" i="0" sz="1400" u="none" cap="none" strike="noStrike">
              <a:solidFill>
                <a:srgbClr val="38761D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1583525" y="4526858"/>
            <a:ext cx="9024950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Tais intervenções consistem em retirar o agente agressor e atuar com terapias tópicas como: antissepsia, esfoliação, hidratação, cuidados adequados com as unhas, como corte, limpeza das micoses e remoção de espículas na abordagem da unha encravada, além de orientações para o autocuidado com a pele.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1466" y="1978716"/>
            <a:ext cx="1035013" cy="103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cd3367d1de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7890" y="2659382"/>
            <a:ext cx="3956439" cy="37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cd3367d1de_0_102"/>
          <p:cNvSpPr/>
          <p:nvPr/>
        </p:nvSpPr>
        <p:spPr>
          <a:xfrm>
            <a:off x="7420055" y="6054519"/>
            <a:ext cx="46719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Hamamelis virginiana</a:t>
            </a: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L.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5" name="Google Shape;235;gcd3367d1de_0_102"/>
          <p:cNvGrpSpPr/>
          <p:nvPr/>
        </p:nvGrpSpPr>
        <p:grpSpPr>
          <a:xfrm>
            <a:off x="749175" y="3244280"/>
            <a:ext cx="6776781" cy="3086989"/>
            <a:chOff x="1640000" y="2369974"/>
            <a:chExt cx="8451273" cy="3849761"/>
          </a:xfrm>
        </p:grpSpPr>
        <p:pic>
          <p:nvPicPr>
            <p:cNvPr id="236" name="Google Shape;236;gcd3367d1de_0_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17134" y="2369974"/>
              <a:ext cx="4774139" cy="3849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gcd3367d1de_0_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40000" y="2369974"/>
              <a:ext cx="4774139" cy="38497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gcd3367d1de_0_102"/>
          <p:cNvSpPr txBox="1"/>
          <p:nvPr/>
        </p:nvSpPr>
        <p:spPr>
          <a:xfrm>
            <a:off x="662241" y="1687250"/>
            <a:ext cx="11041200" cy="1205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plantas medicinais e os fitoterápicos podem auxiliar na manutenção da hidratação da pele, a exemplo de </a:t>
            </a:r>
            <a:r>
              <a:rPr b="0" i="1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Aloe vera 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="0" i="1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1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Matricaria recutita 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="0" i="1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b="0" i="1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Hamamelis virginiana 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L. Para saber mais, acesse a Etapa 2, com as informações abaixo relacionadas.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cd3367d1de_0_102"/>
          <p:cNvSpPr txBox="1"/>
          <p:nvPr/>
        </p:nvSpPr>
        <p:spPr>
          <a:xfrm>
            <a:off x="909178" y="3589867"/>
            <a:ext cx="6278943" cy="25964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Você encontrará todas as orientações e indicações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sobre o uso de plantas medicinais e fitoterápicos para o tratamento de feridas:</a:t>
            </a:r>
            <a:endParaRPr b="1" i="0" sz="1400" u="none" cap="none" strike="noStrike">
              <a:solidFill>
                <a:srgbClr val="2962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Etapa 2 – Unidade 3 - Aula 3.3. - Plantas Medicinais e Fitoterápicos – Ampliação do Cuidado no Tratamento de Feridas.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Etapa 2 - Monografias Plantas Medicinais com Potencialidades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o Tratamento de Feridas.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cd3367d1de_0_102"/>
          <p:cNvSpPr txBox="1"/>
          <p:nvPr/>
        </p:nvSpPr>
        <p:spPr>
          <a:xfrm>
            <a:off x="628675" y="1278188"/>
            <a:ext cx="104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 PLANTAS MEDICINAIS E FITOTERÁPICOS</a:t>
            </a:r>
            <a:endParaRPr b="0" i="0" sz="20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cd3367d1de_0_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8782" y="2784055"/>
            <a:ext cx="1035013" cy="103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/>
        </p:nvSpPr>
        <p:spPr>
          <a:xfrm>
            <a:off x="648734" y="1859509"/>
            <a:ext cx="10905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fim, a educação dos indivíduos com diabetes, familiares e profissionais constitui parte inerente do tratamento. O cuidado deve </a:t>
            </a:r>
            <a:r>
              <a:rPr b="1" i="0" lang="pt-BR" sz="1600" u="sng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sempre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estar centrado na pessoa, e a promoção do autocuidado é um grande desafio aos profissionais de saúde para que usuários adotem a prática de atitudes e comportamentos para a prevenção do </a:t>
            </a:r>
            <a:r>
              <a:rPr b="0" i="1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Diabetes Mellitus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os consequentes cuidados profiláticos.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28773" y="4126568"/>
            <a:ext cx="9534454" cy="185513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1681097" y="4550741"/>
            <a:ext cx="7958969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Saiba mais sobre o tema na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Etapa 1. Unidade 3. Princípio da Prevenção e Tratamento de Feridas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3.1 Avaliação das pessoas com risco de Úlceras Crônicas não Infecciosas.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637500" y="1282816"/>
            <a:ext cx="104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9. CONSIDERAÇÕES FINAIS</a:t>
            </a:r>
            <a:endParaRPr b="0" i="0" sz="20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9786" y="3898564"/>
            <a:ext cx="1035298" cy="103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d420d87e7f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4134" y="5495752"/>
            <a:ext cx="500450" cy="5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d420d87e7f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386" y="1487411"/>
            <a:ext cx="2753765" cy="98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d420d87e7f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377" y="2680536"/>
            <a:ext cx="4797217" cy="310695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d420d87e7f_1_0"/>
          <p:cNvSpPr txBox="1"/>
          <p:nvPr/>
        </p:nvSpPr>
        <p:spPr>
          <a:xfrm>
            <a:off x="6026583" y="1487412"/>
            <a:ext cx="5408816" cy="4434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Agora é hora de testar sua compreensão sobre o conteúdo estudado nesta aula.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questionário a seguir possui </a:t>
            </a:r>
            <a:r>
              <a:rPr b="1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cinco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questões e após finalizá-lo você terá feedback.</a:t>
            </a:r>
            <a:endParaRPr/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 caso de dúvidas, sugerimos que retorne, quantas vezes for necessário, ao conteúdo teórico da aula para reestudo. Isso irá consolidar ainda mais a sua aprendizagem.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Clique            para responder ao questionário.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d420d87e7f_1_0"/>
          <p:cNvSpPr txBox="1"/>
          <p:nvPr/>
        </p:nvSpPr>
        <p:spPr>
          <a:xfrm>
            <a:off x="6260334" y="1399938"/>
            <a:ext cx="510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d420d87e7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101" y="2222634"/>
            <a:ext cx="5525470" cy="45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d420d87e7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197" y="1277623"/>
            <a:ext cx="3254053" cy="94501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d420d87e7f_0_0"/>
          <p:cNvSpPr txBox="1"/>
          <p:nvPr/>
        </p:nvSpPr>
        <p:spPr>
          <a:xfrm>
            <a:off x="6050130" y="1498701"/>
            <a:ext cx="5250493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Caro(a) cursista, 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Fechamos a última unidade desta primeira etapa do curso.Vamos agora para um novo debate no fórum!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Lembre-se de que para embasar as suas justificativas, sugerimos um estudo mais aprofundado do tema, retomando ao conteúdo e às leituras complementares indicadas.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Acesse             para participar! </a:t>
            </a:r>
            <a:endParaRPr/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Bom diálogo!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9" name="Google Shape;269;gd420d87e7f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3115" y="5095325"/>
            <a:ext cx="757200" cy="7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d420d87e7f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9601" y="5157009"/>
            <a:ext cx="500450" cy="5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/>
        </p:nvSpPr>
        <p:spPr>
          <a:xfrm>
            <a:off x="596187" y="1185720"/>
            <a:ext cx="8434553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10. REFERÊNCIAS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696000" y="1570543"/>
            <a:ext cx="10800000" cy="5119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BOULTON AJM, et al.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Comprehensive Foot Examination and Risk Assessment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Diabetes Care [Internet]. 2008 Aug [cited 2015 Aug 21]; 31(8):1679–85. Available from: http://care.diabetesjournals.org/content/31/8/1679.full-text.pdf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International Diabetes Federation.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International Working Group on the Diabetic Foot Prevention and Management of Foot Problems</a:t>
            </a:r>
            <a:r>
              <a:rPr b="0" i="1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Diabetes Guidance Documents and Recommendations, 2017. Downloads/IDF_DA_8e-EN-final.pdf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LUCOVEIS, Maria do Livramento Saraiva.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 de gestão do cuidado à pessoa com diabetes para prevenção de ulcerações nos membros inferiores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Dissertação de mestrado, 2018, in International Working Group on the Diabetic Foot. International Consensus on the Diabetic Foot International Diabetes Federation; 2019.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PEDROSA HC, LEME LAP, AGUIAR CSH.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Rastreamento do pé em risco de ulceração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1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In: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Pedrosa HC, Vilar L, Boulton AJM. Neuropatias e Pé Diabético. São Paulo: AC Farmacêutica; 2014. p. 158-69.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RATHUR H, BOULTON AJ.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Recent advances in the diagnosis and management of diabetic neuropathy.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Journal of bone and joint surgery. [Internet] 2005 Dec [cited ];87B(12): 1605–1610.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SILVA, NR, COSTA, CEM.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hiperglicemia e os mecanismos envolvidos nas disfunções vasculares do Diabetes Mellitus.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Arq. Ciênc. Saúde Unipar, Umuarama, v. 12, n. 3, p. 265-270.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SOCIEDADE BRASILEIRA DE DIABETES.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Diretrizes da Sociedade Brasileira de Diabetes 2019-2020.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São Paulo: https://www.diabetes.org.br/profissionais/images/DIRETRIZES-COMPLETA-2019-2020.pdf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"/>
          <p:cNvSpPr txBox="1"/>
          <p:nvPr/>
        </p:nvSpPr>
        <p:spPr>
          <a:xfrm>
            <a:off x="700042" y="1411097"/>
            <a:ext cx="5200696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Ministério da Saúde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Atenção Primária à Saúde - SAPS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Saúde da Família - DESF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Nacional de Práticas Integrativas e Complementares em Saúde – CNPICS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Gestão do Trabalho e da Educação na Saúde - SGTES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Gestão da Educação na Saúde – DEGES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Técnico Executiva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Daniel Miele Amado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Joseane Carvalho Costa – Universidade Federal do Sul e Sudeste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Pará - UNIFESSPA</a:t>
            </a: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6855671" y="1415421"/>
            <a:ext cx="30714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Fundação Oswaldo Cruz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Presidente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Nísia Trindade Lima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Chefe de Gabinete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Valcler Rangel Fernandes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– Escritório de Projetos da Presidência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 Paula Morgado Carneiro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7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"/>
          <p:cNvSpPr txBox="1"/>
          <p:nvPr/>
        </p:nvSpPr>
        <p:spPr>
          <a:xfrm>
            <a:off x="700043" y="718481"/>
            <a:ext cx="3186158" cy="3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DO CURSO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8305802" y="720008"/>
            <a:ext cx="3186156" cy="116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DESTE RECURSO DIDÁTICO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Conteúdo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Mônica Antar Gamba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4413736" y="1269128"/>
            <a:ext cx="3186158" cy="4497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e Acompanhamento Pedagógico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Facilitação para o AVASUS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Cristina Lovato Ribeiro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Audrey Gonçalves de Souza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Produção Audiovisual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Eduardo Dias Abreu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Leudo Lima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Ilustração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Thiago Fagundes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Web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Henrique Augusto Queiroz Aragão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Allysson Matias Franco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Gráfico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Gabriel Cunha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  <p:sp>
        <p:nvSpPr>
          <p:cNvPr id="292" name="Google Shape;292;p8"/>
          <p:cNvSpPr txBox="1"/>
          <p:nvPr/>
        </p:nvSpPr>
        <p:spPr>
          <a:xfrm>
            <a:off x="700043" y="1404281"/>
            <a:ext cx="3186158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Consultoria e Revisão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Sônia Regina Evangelista Dantas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e Design Educacional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Produção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Gramatical/Ortográfica e ABNT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Luciana Barreto Machado Rezende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/>
        </p:nvSpPr>
        <p:spPr>
          <a:xfrm>
            <a:off x="609249" y="1118954"/>
            <a:ext cx="5702652" cy="4893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OBJETIVOS DE APRENDIZAGEM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9622E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Conceituar e descrever as úlceras neuropáticas.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9622E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Identificar as intervenções para a prevenção das úlceras neuropáticas.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PRÉ-REQUISITOS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9622E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Leitura e compreensão das aulas da Unidade 3. Princípio da Prevenção e Tratamento de Feridas.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29622E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Aula 3.1. – Avaliação de pessoas com risco de Úlceras Crônicas não Infecciosas.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628425" y="1181076"/>
            <a:ext cx="5975575" cy="4985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BOAS-VINDAS!</a:t>
            </a:r>
            <a:endParaRPr/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Prezado(a) cursista,  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neuropatia periférica é um dos maiores determinantes para as ulcerações nos pés, a qual, muitas vezes, desencadeiam amputações de extremidades inferiores. 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essa razão, incluímos este tema tão importante no tratamento de feridas.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Boa aula!</a:t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/>
          <p:nvPr/>
        </p:nvSpPr>
        <p:spPr>
          <a:xfrm>
            <a:off x="634135" y="1981221"/>
            <a:ext cx="5450100" cy="3046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</a:t>
            </a:r>
            <a:r>
              <a:rPr b="0" i="1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diabetes mellitus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DM-  é um importante problema de saúde pública na atualidade, sendo responsável por inúmeras complicações agudas e crônicas que determinam alta mortalidade e morbidade. É uma doença crônica não transmissível responsável por constituir as principais causas de incidência de lesões de pele, amputações e de perdas de mobilidade.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659535" y="1272286"/>
            <a:ext cx="104352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INTRODUÇÃO</a:t>
            </a:r>
            <a:endParaRPr b="0" i="0" sz="20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7100" y="2146125"/>
            <a:ext cx="4854449" cy="28297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/>
          <p:nvPr/>
        </p:nvSpPr>
        <p:spPr>
          <a:xfrm>
            <a:off x="6628380" y="5019514"/>
            <a:ext cx="46719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Feridas Crônicas - EERP/USP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cd3367d1de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7164" y="3205861"/>
            <a:ext cx="4959054" cy="285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cd3367d1de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8848" y="2806056"/>
            <a:ext cx="1245887" cy="124588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cd3367d1de_0_12"/>
          <p:cNvSpPr txBox="1"/>
          <p:nvPr/>
        </p:nvSpPr>
        <p:spPr>
          <a:xfrm>
            <a:off x="645900" y="2135933"/>
            <a:ext cx="50818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Segundo a Federação Internacional de Diabetes (IDF) em 2017, o Brasil contava com uma população em torno de 14,3 milhões de pessoas com diabetes. Desse contingente, aproximadamente metade estaria sujeita a desenvolver neuropatia diabética.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Polineuropatia Diabética Periférica - PND, a forma mais comum entre as neuropatias, constitui o evento central para o desenvolvimento de ulcerações e amputações nos pés (Boulton, 2014).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cd3367d1de_0_12"/>
          <p:cNvSpPr txBox="1"/>
          <p:nvPr/>
        </p:nvSpPr>
        <p:spPr>
          <a:xfrm>
            <a:off x="7291291" y="4435962"/>
            <a:ext cx="3670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Acesse a leitura complementar: International  Diabetes Federation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Clique </a:t>
            </a:r>
            <a:r>
              <a:rPr b="1" i="0" lang="pt-BR" sz="1600" u="sng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</a:t>
            </a: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1" i="0" sz="1600" u="none" cap="none" strike="noStrike">
              <a:solidFill>
                <a:srgbClr val="2962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gcd3367d1de_0_12"/>
          <p:cNvSpPr txBox="1"/>
          <p:nvPr/>
        </p:nvSpPr>
        <p:spPr>
          <a:xfrm>
            <a:off x="659535" y="1284986"/>
            <a:ext cx="104352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INTRODUÇÃO</a:t>
            </a:r>
            <a:endParaRPr b="0" i="0" sz="20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7"/>
          <p:cNvGrpSpPr/>
          <p:nvPr/>
        </p:nvGrpSpPr>
        <p:grpSpPr>
          <a:xfrm>
            <a:off x="5554964" y="3528915"/>
            <a:ext cx="6051254" cy="2855786"/>
            <a:chOff x="5554964" y="3528915"/>
            <a:chExt cx="6051254" cy="2855786"/>
          </a:xfrm>
        </p:grpSpPr>
        <p:pic>
          <p:nvPicPr>
            <p:cNvPr id="146" name="Google Shape;14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47164" y="3528915"/>
              <a:ext cx="4959054" cy="28557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54964" y="3528915"/>
              <a:ext cx="4959054" cy="28557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" name="Google Shape;14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643952" y="1639497"/>
            <a:ext cx="10943198" cy="165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913270" y="3477526"/>
            <a:ext cx="4596049" cy="26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neuropatia diabética é a complicação mais comum do </a:t>
            </a:r>
            <a:r>
              <a:rPr b="0" i="1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Diabetes Mellitus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sendo atribuída à exposição prolongada dos tecidos vasculares à hiperglicemia crônica, apontada ainda como o evento central no surgimento de um conjunto de alterações metabólicas que afetam o sistema nervoso periférico, sensitivo-motor e autônomo.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624401" y="1282238"/>
            <a:ext cx="104352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NEUROPATIA DIABÉTICA </a:t>
            </a:r>
            <a:endParaRPr b="0" i="0" sz="20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6305501" y="4433693"/>
            <a:ext cx="4754100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Complemente seus estudos e leia o artigo intitulado </a:t>
            </a:r>
            <a:r>
              <a:rPr b="1" i="1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International Consensus on the Diabetic Foot</a:t>
            </a: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2017. </a:t>
            </a:r>
            <a:endParaRPr b="0" i="0" sz="14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Clique </a:t>
            </a:r>
            <a:r>
              <a:rPr b="1" i="0" lang="pt-BR" sz="1600" u="sng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</a:t>
            </a: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acessá-lo.</a:t>
            </a:r>
            <a:endParaRPr b="1" i="0" sz="1600" u="none" cap="none" strike="noStrike">
              <a:solidFill>
                <a:srgbClr val="2962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1282151" y="1836479"/>
            <a:ext cx="9119700" cy="12926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acordo com o International Consensus on the Diabetic Foot,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neuropatia é definida pela “presença de sintomas e/ou sinais de disfunção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dos nervos periféricos em pessoas com diabetes após a exclusão de outras causas”.</a:t>
            </a:r>
            <a:endParaRPr b="1" i="0" sz="14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37288" y="1371857"/>
            <a:ext cx="1035013" cy="103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59722" y="3343271"/>
            <a:ext cx="1035013" cy="103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8701" y="4517093"/>
            <a:ext cx="10943198" cy="165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4471" y="4147833"/>
            <a:ext cx="1035013" cy="103501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656308" y="2295526"/>
            <a:ext cx="10735591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Instalado o quadro de neuropatia, este tende a evoluir de forma insidiosa e progressiva, levando a alterações importantes nas extremidades inferiores, em especial, nos pés.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neuropatia sensitivo-motora e a autonômica constituem as principais causas de formação de úlceras diabéticas.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777523" y="5114050"/>
            <a:ext cx="9475544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Leia também o artigo: Grau de Risco para Úlceras nos pés por diabetes: avaliação de enfermagem. Rev. Bras. Enferm. vol.71 no.6 Brasília Nov./Dec. 2018. Clique </a:t>
            </a:r>
            <a:r>
              <a:rPr b="1" i="0" lang="pt-BR" sz="1600" u="sng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</a:t>
            </a:r>
            <a:r>
              <a:rPr b="1" i="0" lang="pt-BR" sz="16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acessar.</a:t>
            </a:r>
            <a:endParaRPr b="1" i="0" sz="1600" u="none" cap="none" strike="noStrike">
              <a:solidFill>
                <a:srgbClr val="2962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624401" y="1282238"/>
            <a:ext cx="104352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NEUROPATIA DIABÉTICA </a:t>
            </a:r>
            <a:endParaRPr b="0" i="0" sz="20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9"/>
          <p:cNvGrpSpPr/>
          <p:nvPr/>
        </p:nvGrpSpPr>
        <p:grpSpPr>
          <a:xfrm>
            <a:off x="1233486" y="2628900"/>
            <a:ext cx="4790568" cy="3772200"/>
            <a:chOff x="1233486" y="2628900"/>
            <a:chExt cx="4790568" cy="3772200"/>
          </a:xfrm>
        </p:grpSpPr>
        <p:pic>
          <p:nvPicPr>
            <p:cNvPr id="171" name="Google Shape;171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233486" y="4064000"/>
              <a:ext cx="2898268" cy="23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233486" y="2628900"/>
              <a:ext cx="2898268" cy="23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3125786" y="4064000"/>
              <a:ext cx="2898268" cy="23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3125786" y="2628900"/>
              <a:ext cx="2898268" cy="233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" name="Google Shape;175;p29"/>
          <p:cNvGrpSpPr/>
          <p:nvPr/>
        </p:nvGrpSpPr>
        <p:grpSpPr>
          <a:xfrm flipH="1">
            <a:off x="6198470" y="2628900"/>
            <a:ext cx="4790568" cy="3772200"/>
            <a:chOff x="1233486" y="2628900"/>
            <a:chExt cx="4790568" cy="3772200"/>
          </a:xfrm>
        </p:grpSpPr>
        <p:pic>
          <p:nvPicPr>
            <p:cNvPr id="176" name="Google Shape;17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233486" y="4064000"/>
              <a:ext cx="2898268" cy="23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233486" y="2628900"/>
              <a:ext cx="2898268" cy="23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3125786" y="4064000"/>
              <a:ext cx="2898268" cy="23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3125786" y="2628900"/>
              <a:ext cx="2898268" cy="233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9"/>
          <p:cNvSpPr txBox="1"/>
          <p:nvPr/>
        </p:nvSpPr>
        <p:spPr>
          <a:xfrm>
            <a:off x="628750" y="1278806"/>
            <a:ext cx="1043523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INTERVENÇÕES PARA A PREVENÇÃO DAS ÚLCERAS NEUROPÁTICAS</a:t>
            </a:r>
            <a:endParaRPr b="0" i="0" sz="20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69546" y="1710619"/>
            <a:ext cx="10804828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a prevenção das úlceras neuropáticas, algumas observações devem ser destacadas para promover os cuidados. Abaixo destacamos: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1545286" y="2552700"/>
            <a:ext cx="4427967" cy="3785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8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educação terapêutica, através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visitas domiciliares, realizada pela Equipe de Saúde da Família, na Atenção Primária da Saúde, é primordial para adesão do usuário no controle do </a:t>
            </a:r>
            <a:r>
              <a:rPr b="1" i="1" lang="pt-BR" sz="16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Diabetes Mellitus</a:t>
            </a:r>
            <a:r>
              <a:rPr b="1" i="0" lang="pt-BR" sz="16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otimizar a monitorização glicêmica e realizar os cuidados podais e curativos.</a:t>
            </a:r>
            <a:endParaRPr b="1" i="0" sz="14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6521133" y="2552700"/>
            <a:ext cx="4151952" cy="341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8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endParaRPr/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avaliação das úlceras neuropáticas pode ser destacada pela multifatoriedade de causas e segundo diretrizes internacionais e nacionais, baseadas em evidências, apontando para a tríade da ulceração: TRAUMA - POLINEUROPATIA – DEFORMIDADE. </a:t>
            </a:r>
            <a:endParaRPr b="1" i="0" sz="1600" u="none" cap="none" strike="noStrike">
              <a:solidFill>
                <a:srgbClr val="274E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612" y="2908718"/>
            <a:ext cx="1035013" cy="103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6375" y="2908718"/>
            <a:ext cx="1035013" cy="103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cd3367d1de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28750" y="1924490"/>
            <a:ext cx="9620150" cy="2010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cd3367d1de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7544" y="2458664"/>
            <a:ext cx="1035013" cy="103501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cd3367d1de_0_135"/>
          <p:cNvSpPr txBox="1"/>
          <p:nvPr/>
        </p:nvSpPr>
        <p:spPr>
          <a:xfrm>
            <a:off x="1235250" y="2116678"/>
            <a:ext cx="7743650" cy="156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 relação às características das úlceras neuropáticas ressaltamos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alguns pontos a serem observados com muita atenção, como:</a:t>
            </a:r>
            <a:endParaRPr b="1" i="0" sz="14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cd3367d1de_0_135"/>
          <p:cNvSpPr/>
          <p:nvPr/>
        </p:nvSpPr>
        <p:spPr>
          <a:xfrm>
            <a:off x="909900" y="3739292"/>
            <a:ext cx="1015408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000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a) A polineuropatia distal – PND - está presente com ou sem deformidades;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000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b) A úlcera é indolor;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000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c) A localização da lesão é geralmente na região plantar;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000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d) Apresenta hiperqueratoses na região plantar o que é considerada uma lesão pré ulcerativa.  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gcd3367d1de_0_135"/>
          <p:cNvSpPr txBox="1"/>
          <p:nvPr/>
        </p:nvSpPr>
        <p:spPr>
          <a:xfrm>
            <a:off x="628750" y="1278806"/>
            <a:ext cx="1043523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000" u="none" cap="none" strike="noStrike">
                <a:solidFill>
                  <a:srgbClr val="2962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INTERVENÇÕES PARA A PREVENÇÃO DAS ÚLCERAS NEUROPÁTICAS</a:t>
            </a:r>
            <a:endParaRPr b="0" i="0" sz="2000" u="none" cap="none" strike="noStrike">
              <a:solidFill>
                <a:srgbClr val="2962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3_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2020-04-02T17:05:55Z</dcterms:created>
  <dc:creator>Samuel Brauer</dc:creator>
</cp:coreProperties>
</file>